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53" r:id="rId2"/>
    <p:sldMasterId id="2147483648" r:id="rId3"/>
    <p:sldMasterId id="2147483685" r:id="rId4"/>
    <p:sldMasterId id="2147483726" r:id="rId5"/>
  </p:sldMasterIdLst>
  <p:notesMasterIdLst>
    <p:notesMasterId r:id="rId13"/>
  </p:notesMasterIdLst>
  <p:handoutMasterIdLst>
    <p:handoutMasterId r:id="rId14"/>
  </p:handoutMasterIdLst>
  <p:sldIdLst>
    <p:sldId id="317" r:id="rId6"/>
    <p:sldId id="318" r:id="rId7"/>
    <p:sldId id="319" r:id="rId8"/>
    <p:sldId id="322" r:id="rId9"/>
    <p:sldId id="320" r:id="rId10"/>
    <p:sldId id="321" r:id="rId11"/>
    <p:sldId id="323" r:id="rId12"/>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7"/>
  </p:normalViewPr>
  <p:slideViewPr>
    <p:cSldViewPr snapToGrid="0" snapToObjects="1" showGuides="1">
      <p:cViewPr varScale="1">
        <p:scale>
          <a:sx n="106" d="100"/>
          <a:sy n="106" d="100"/>
        </p:scale>
        <p:origin x="162" y="426"/>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30/09/2021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30/09/2021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8"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30-09-2021</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30-09-2021</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30-09-2021</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30-09-2021</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30"/>
          </p:nvPr>
        </p:nvSpPr>
        <p:spPr>
          <a:xfrm>
            <a:off x="554038" y="6205995"/>
            <a:ext cx="2178000" cy="1800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30-09-2021</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30-09-2021</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30-09-2021</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30-09-2021</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30-09-2021</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30-09-2021</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30-09-2021</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30-09-2021</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30-09-2021</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30-09-2021</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7" name="Billede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30-09-2021</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30-09-2021</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30-09-2021</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30-09-2021</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30-09-2021</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30-09-2021</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30-09-2021</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30-09-2021</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30-09-2021</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30-09-2021</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30-09-2021</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30-09-2021</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777174-39FB-4DAC-875C-567595B29870}"/>
              </a:ext>
            </a:extLst>
          </p:cNvPr>
          <p:cNvSpPr>
            <a:spLocks noGrp="1"/>
          </p:cNvSpPr>
          <p:nvPr>
            <p:ph type="pic" sz="quarter" idx="14"/>
          </p:nvPr>
        </p:nvSpPr>
        <p:spPr/>
      </p:sp>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23"/>
          </p:nvPr>
        </p:nvSpPr>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24"/>
          </p:nvPr>
        </p:nvSpPr>
        <p:spPr/>
        <p:txBody>
          <a:bodyPr/>
          <a:lstStyle/>
          <a:p>
            <a:endParaRPr lang="da-DK"/>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25"/>
          </p:nvPr>
        </p:nvSpPr>
        <p:spPr/>
        <p:txBody>
          <a:bodyPr/>
          <a:lstStyle/>
          <a:p>
            <a:endParaRPr lang="da-DK" dirty="0"/>
          </a:p>
        </p:txBody>
      </p:sp>
      <p:sp>
        <p:nvSpPr>
          <p:cNvPr id="2" name="Titel 1">
            <a:extLst>
              <a:ext uri="{FF2B5EF4-FFF2-40B4-BE49-F238E27FC236}">
                <a16:creationId xmlns:a16="http://schemas.microsoft.com/office/drawing/2014/main" id="{148C07A7-15DD-4448-BA08-6FAEC2BF9952}"/>
              </a:ext>
            </a:extLst>
          </p:cNvPr>
          <p:cNvSpPr>
            <a:spLocks noGrp="1"/>
          </p:cNvSpPr>
          <p:nvPr>
            <p:ph type="ctrTitle"/>
          </p:nvPr>
        </p:nvSpPr>
        <p:spPr>
          <a:xfrm>
            <a:off x="511309" y="1522368"/>
            <a:ext cx="7394441" cy="1462580"/>
          </a:xfrm>
        </p:spPr>
        <p:txBody>
          <a:bodyPr/>
          <a:lstStyle/>
          <a:p>
            <a:r>
              <a:rPr lang="da-DK" dirty="0" err="1"/>
              <a:t>Øko</a:t>
            </a:r>
            <a:r>
              <a:rPr lang="da-DK" dirty="0"/>
              <a:t> ungtyre -  </a:t>
            </a:r>
            <a:r>
              <a:rPr lang="da-DK" sz="5400" dirty="0">
                <a:effectLst/>
                <a:latin typeface="Calibri" panose="020F0502020204030204" pitchFamily="34" charset="0"/>
                <a:ea typeface="Calibri" panose="020F0502020204030204" pitchFamily="34" charset="0"/>
              </a:rPr>
              <a:t>Fodring og produktionsresultater </a:t>
            </a:r>
            <a:endParaRPr lang="da-DK" dirty="0"/>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p:txBody>
          <a:bodyPr/>
          <a:lstStyle/>
          <a:p>
            <a:r>
              <a:rPr lang="da-DK" dirty="0"/>
              <a:t>Per Spleth, SEGES    22.sept 2021</a:t>
            </a:r>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19"/>
          </p:nvPr>
        </p:nvSpPr>
        <p:spPr/>
        <p:txBody>
          <a:bodyPr/>
          <a:lstStyle/>
          <a:p>
            <a:endParaRPr lang="da-DK"/>
          </a:p>
        </p:txBody>
      </p:sp>
      <p:sp>
        <p:nvSpPr>
          <p:cNvPr id="8" name="Pladsholder til tekst 7">
            <a:extLst>
              <a:ext uri="{FF2B5EF4-FFF2-40B4-BE49-F238E27FC236}">
                <a16:creationId xmlns:a16="http://schemas.microsoft.com/office/drawing/2014/main" id="{C4F68497-2961-4975-9962-4D41A1DC6320}"/>
              </a:ext>
            </a:extLst>
          </p:cNvPr>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212804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Øget produktion af øko-ungtyre af malkekvægsrace - Center for frilandsdyr">
            <a:extLst>
              <a:ext uri="{FF2B5EF4-FFF2-40B4-BE49-F238E27FC236}">
                <a16:creationId xmlns:a16="http://schemas.microsoft.com/office/drawing/2014/main" id="{1B60C071-B856-4BF3-8E7C-D5712663046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010500" y="4161475"/>
            <a:ext cx="3600000" cy="2696525"/>
          </a:xfrm>
          <a:prstGeom prst="rect">
            <a:avLst/>
          </a:prstGeom>
          <a:solidFill>
            <a:srgbClr val="FFFFFF"/>
          </a:solidFill>
        </p:spPr>
      </p:pic>
      <p:sp>
        <p:nvSpPr>
          <p:cNvPr id="71" name="Content Placeholder 2">
            <a:extLst>
              <a:ext uri="{FF2B5EF4-FFF2-40B4-BE49-F238E27FC236}">
                <a16:creationId xmlns:a16="http://schemas.microsoft.com/office/drawing/2014/main" id="{BE0BC973-61C6-40DB-B59A-9D1E9D1D7281}"/>
              </a:ext>
            </a:extLst>
          </p:cNvPr>
          <p:cNvSpPr>
            <a:spLocks noGrp="1"/>
          </p:cNvSpPr>
          <p:nvPr>
            <p:ph sz="quarter" idx="24"/>
          </p:nvPr>
        </p:nvSpPr>
        <p:spPr>
          <a:xfrm>
            <a:off x="542925" y="1549399"/>
            <a:ext cx="7267575" cy="4148139"/>
          </a:xfrm>
        </p:spPr>
        <p:txBody>
          <a:bodyPr/>
          <a:lstStyle/>
          <a:p>
            <a:r>
              <a:rPr lang="en-US" dirty="0"/>
              <a:t>0-3 </a:t>
            </a:r>
            <a:r>
              <a:rPr lang="en-US" dirty="0" err="1"/>
              <a:t>mdr</a:t>
            </a:r>
            <a:r>
              <a:rPr lang="en-US" dirty="0"/>
              <a:t>  </a:t>
            </a:r>
            <a:r>
              <a:rPr lang="en-US" dirty="0" err="1"/>
              <a:t>Mælk</a:t>
            </a:r>
            <a:r>
              <a:rPr lang="en-US" dirty="0"/>
              <a:t>, </a:t>
            </a:r>
            <a:r>
              <a:rPr lang="en-US" dirty="0" err="1"/>
              <a:t>kalvebl</a:t>
            </a:r>
            <a:r>
              <a:rPr lang="en-US" dirty="0"/>
              <a:t>, </a:t>
            </a:r>
            <a:r>
              <a:rPr lang="en-US" dirty="0" err="1"/>
              <a:t>hø</a:t>
            </a:r>
            <a:r>
              <a:rPr lang="en-US" dirty="0"/>
              <a:t>/</a:t>
            </a:r>
            <a:r>
              <a:rPr lang="en-US" dirty="0" err="1"/>
              <a:t>kofuldfoder</a:t>
            </a:r>
            <a:r>
              <a:rPr lang="en-US" dirty="0"/>
              <a:t>. </a:t>
            </a:r>
            <a:r>
              <a:rPr lang="da-DK" b="0" i="0" dirty="0">
                <a:solidFill>
                  <a:srgbClr val="212529"/>
                </a:solidFill>
                <a:effectLst/>
                <a:latin typeface="LF Press Sans"/>
              </a:rPr>
              <a:t>En 3 </a:t>
            </a:r>
            <a:r>
              <a:rPr lang="da-DK" b="0" i="0" dirty="0" err="1">
                <a:solidFill>
                  <a:srgbClr val="212529"/>
                </a:solidFill>
                <a:effectLst/>
                <a:latin typeface="LF Press Sans"/>
              </a:rPr>
              <a:t>mdr</a:t>
            </a:r>
            <a:r>
              <a:rPr lang="da-DK" b="0" i="0" dirty="0">
                <a:solidFill>
                  <a:srgbClr val="212529"/>
                </a:solidFill>
                <a:effectLst/>
                <a:latin typeface="LF Press Sans"/>
              </a:rPr>
              <a:t> fravænnet økologisk tyrekalv af stor race bør veje minimum 100 og gerne 120 kg</a:t>
            </a:r>
            <a:endParaRPr lang="en-US" dirty="0"/>
          </a:p>
          <a:p>
            <a:r>
              <a:rPr lang="en-US" dirty="0"/>
              <a:t>3-6 </a:t>
            </a:r>
            <a:r>
              <a:rPr lang="en-US" dirty="0" err="1"/>
              <a:t>mdr</a:t>
            </a:r>
            <a:r>
              <a:rPr lang="en-US" dirty="0"/>
              <a:t> </a:t>
            </a:r>
            <a:r>
              <a:rPr lang="en-US" dirty="0" err="1"/>
              <a:t>Græsens</a:t>
            </a:r>
            <a:r>
              <a:rPr lang="en-US" dirty="0"/>
              <a:t>/</a:t>
            </a:r>
            <a:r>
              <a:rPr lang="en-US" dirty="0" err="1"/>
              <a:t>græs</a:t>
            </a:r>
            <a:r>
              <a:rPr lang="en-US" dirty="0"/>
              <a:t>, </a:t>
            </a:r>
            <a:r>
              <a:rPr lang="en-US" dirty="0" err="1"/>
              <a:t>kofuldfoder</a:t>
            </a:r>
            <a:r>
              <a:rPr lang="en-US" dirty="0"/>
              <a:t>, </a:t>
            </a:r>
            <a:r>
              <a:rPr lang="en-US" dirty="0" err="1"/>
              <a:t>valset</a:t>
            </a:r>
            <a:r>
              <a:rPr lang="en-US" dirty="0"/>
              <a:t> </a:t>
            </a:r>
            <a:r>
              <a:rPr lang="en-US" dirty="0" err="1"/>
              <a:t>korn</a:t>
            </a:r>
            <a:r>
              <a:rPr lang="en-US" dirty="0"/>
              <a:t>, mineral. </a:t>
            </a:r>
            <a:r>
              <a:rPr lang="en-US" dirty="0" err="1"/>
              <a:t>Når</a:t>
            </a:r>
            <a:r>
              <a:rPr lang="en-US" dirty="0"/>
              <a:t> </a:t>
            </a:r>
            <a:r>
              <a:rPr lang="en-US" dirty="0" err="1"/>
              <a:t>en</a:t>
            </a:r>
            <a:r>
              <a:rPr lang="en-US" dirty="0"/>
              <a:t> </a:t>
            </a:r>
            <a:r>
              <a:rPr lang="en-US" dirty="0" err="1"/>
              <a:t>tyrekalv</a:t>
            </a:r>
            <a:r>
              <a:rPr lang="en-US" dirty="0"/>
              <a:t> er 6 </a:t>
            </a:r>
            <a:r>
              <a:rPr lang="en-US" dirty="0" err="1"/>
              <a:t>mdr</a:t>
            </a:r>
            <a:r>
              <a:rPr lang="en-US" dirty="0"/>
              <a:t> </a:t>
            </a:r>
            <a:r>
              <a:rPr lang="en-US" dirty="0" err="1"/>
              <a:t>bør</a:t>
            </a:r>
            <a:r>
              <a:rPr lang="en-US" dirty="0"/>
              <a:t> den </a:t>
            </a:r>
            <a:r>
              <a:rPr lang="en-US" dirty="0" err="1"/>
              <a:t>veje</a:t>
            </a:r>
            <a:r>
              <a:rPr lang="en-US" dirty="0"/>
              <a:t> min 180-200 kg. </a:t>
            </a:r>
          </a:p>
          <a:p>
            <a:r>
              <a:rPr lang="en-US" dirty="0"/>
              <a:t>6-14 </a:t>
            </a:r>
            <a:r>
              <a:rPr lang="en-US" dirty="0" err="1"/>
              <a:t>mdr</a:t>
            </a:r>
            <a:r>
              <a:rPr lang="en-US" dirty="0"/>
              <a:t> </a:t>
            </a:r>
            <a:r>
              <a:rPr lang="en-US" dirty="0" err="1"/>
              <a:t>Græs</a:t>
            </a:r>
            <a:r>
              <a:rPr lang="en-US" dirty="0"/>
              <a:t>/</a:t>
            </a:r>
            <a:r>
              <a:rPr lang="en-US" dirty="0" err="1"/>
              <a:t>græsens</a:t>
            </a:r>
            <a:r>
              <a:rPr lang="en-US" dirty="0"/>
              <a:t>, </a:t>
            </a:r>
            <a:r>
              <a:rPr lang="en-US" dirty="0" err="1"/>
              <a:t>valset</a:t>
            </a:r>
            <a:r>
              <a:rPr lang="en-US" dirty="0"/>
              <a:t> </a:t>
            </a:r>
            <a:r>
              <a:rPr lang="en-US" dirty="0" err="1"/>
              <a:t>korn</a:t>
            </a:r>
            <a:r>
              <a:rPr lang="en-US" dirty="0"/>
              <a:t> </a:t>
            </a:r>
            <a:r>
              <a:rPr lang="en-US" dirty="0" err="1"/>
              <a:t>afhængig</a:t>
            </a:r>
            <a:r>
              <a:rPr lang="en-US" dirty="0"/>
              <a:t> </a:t>
            </a:r>
            <a:r>
              <a:rPr lang="en-US" dirty="0" err="1"/>
              <a:t>af</a:t>
            </a:r>
            <a:r>
              <a:rPr lang="en-US" dirty="0"/>
              <a:t> </a:t>
            </a:r>
            <a:r>
              <a:rPr lang="en-US" dirty="0" err="1"/>
              <a:t>kvalitet</a:t>
            </a:r>
            <a:r>
              <a:rPr lang="en-US" dirty="0"/>
              <a:t> </a:t>
            </a:r>
            <a:r>
              <a:rPr lang="en-US" dirty="0" err="1"/>
              <a:t>af</a:t>
            </a:r>
            <a:r>
              <a:rPr lang="en-US" dirty="0"/>
              <a:t> </a:t>
            </a:r>
            <a:r>
              <a:rPr lang="en-US" dirty="0" err="1"/>
              <a:t>grovfoder</a:t>
            </a:r>
            <a:r>
              <a:rPr lang="en-US" dirty="0"/>
              <a:t>. </a:t>
            </a:r>
          </a:p>
          <a:p>
            <a:r>
              <a:rPr lang="en-US" dirty="0" err="1"/>
              <a:t>Mål</a:t>
            </a:r>
            <a:r>
              <a:rPr lang="en-US" dirty="0"/>
              <a:t> er at </a:t>
            </a:r>
            <a:r>
              <a:rPr lang="en-US" dirty="0" err="1"/>
              <a:t>nå</a:t>
            </a:r>
            <a:r>
              <a:rPr lang="en-US" dirty="0"/>
              <a:t> </a:t>
            </a:r>
            <a:r>
              <a:rPr lang="en-US" dirty="0" err="1"/>
              <a:t>en</a:t>
            </a:r>
            <a:r>
              <a:rPr lang="en-US" dirty="0"/>
              <a:t> </a:t>
            </a:r>
            <a:r>
              <a:rPr lang="en-US" dirty="0" err="1"/>
              <a:t>levende</a:t>
            </a:r>
            <a:r>
              <a:rPr lang="en-US" dirty="0"/>
              <a:t> </a:t>
            </a:r>
            <a:r>
              <a:rPr lang="en-US" dirty="0" err="1"/>
              <a:t>vægt</a:t>
            </a:r>
            <a:r>
              <a:rPr lang="en-US" dirty="0"/>
              <a:t> </a:t>
            </a:r>
            <a:r>
              <a:rPr lang="en-US" dirty="0" err="1"/>
              <a:t>på</a:t>
            </a:r>
            <a:r>
              <a:rPr lang="en-US" dirty="0"/>
              <a:t> min 450 kg </a:t>
            </a:r>
            <a:r>
              <a:rPr lang="en-US" dirty="0" err="1"/>
              <a:t>inden</a:t>
            </a:r>
            <a:r>
              <a:rPr lang="en-US" dirty="0"/>
              <a:t> </a:t>
            </a:r>
            <a:r>
              <a:rPr lang="en-US" dirty="0" err="1"/>
              <a:t>ungtyren</a:t>
            </a:r>
            <a:r>
              <a:rPr lang="en-US" dirty="0"/>
              <a:t> </a:t>
            </a:r>
            <a:r>
              <a:rPr lang="en-US" dirty="0" err="1"/>
              <a:t>bliver</a:t>
            </a:r>
            <a:r>
              <a:rPr lang="en-US" dirty="0"/>
              <a:t> 14 </a:t>
            </a:r>
            <a:r>
              <a:rPr lang="en-US" dirty="0" err="1"/>
              <a:t>mdr</a:t>
            </a:r>
            <a:r>
              <a:rPr lang="en-US" dirty="0"/>
              <a:t>. </a:t>
            </a:r>
          </a:p>
        </p:txBody>
      </p:sp>
      <p:sp>
        <p:nvSpPr>
          <p:cNvPr id="2" name="Titel 1">
            <a:extLst>
              <a:ext uri="{FF2B5EF4-FFF2-40B4-BE49-F238E27FC236}">
                <a16:creationId xmlns:a16="http://schemas.microsoft.com/office/drawing/2014/main" id="{135B17FD-006D-49B6-8339-0D49089EFCF1}"/>
              </a:ext>
            </a:extLst>
          </p:cNvPr>
          <p:cNvSpPr>
            <a:spLocks noGrp="1"/>
          </p:cNvSpPr>
          <p:nvPr>
            <p:ph type="title"/>
          </p:nvPr>
        </p:nvSpPr>
        <p:spPr>
          <a:xfrm>
            <a:off x="529792" y="392885"/>
            <a:ext cx="9385731" cy="711638"/>
          </a:xfrm>
        </p:spPr>
        <p:txBody>
          <a:bodyPr anchor="ctr">
            <a:normAutofit/>
          </a:bodyPr>
          <a:lstStyle/>
          <a:p>
            <a:r>
              <a:rPr lang="da-DK" dirty="0"/>
              <a:t>Fodring af økologiske ungtyre</a:t>
            </a:r>
          </a:p>
        </p:txBody>
      </p:sp>
      <p:sp>
        <p:nvSpPr>
          <p:cNvPr id="73" name="Text Placeholder 4">
            <a:extLst>
              <a:ext uri="{FF2B5EF4-FFF2-40B4-BE49-F238E27FC236}">
                <a16:creationId xmlns:a16="http://schemas.microsoft.com/office/drawing/2014/main" id="{1EE45D07-1C38-4A1C-A9E5-C06122715CD0}"/>
              </a:ext>
            </a:extLst>
          </p:cNvPr>
          <p:cNvSpPr>
            <a:spLocks noGrp="1"/>
          </p:cNvSpPr>
          <p:nvPr>
            <p:ph type="body" sz="quarter" idx="27"/>
          </p:nvPr>
        </p:nvSpPr>
        <p:spPr>
          <a:xfrm>
            <a:off x="0" y="0"/>
            <a:ext cx="216000" cy="5724000"/>
          </a:xfrm>
        </p:spPr>
        <p:txBody>
          <a:bodyPr/>
          <a:lstStyle/>
          <a:p>
            <a:endParaRPr lang="en-US"/>
          </a:p>
        </p:txBody>
      </p:sp>
      <p:sp>
        <p:nvSpPr>
          <p:cNvPr id="75" name="Text Placeholder 5">
            <a:extLst>
              <a:ext uri="{FF2B5EF4-FFF2-40B4-BE49-F238E27FC236}">
                <a16:creationId xmlns:a16="http://schemas.microsoft.com/office/drawing/2014/main" id="{B5ABED6C-8535-4EE2-BAFD-D230A815A7D5}"/>
              </a:ext>
            </a:extLst>
          </p:cNvPr>
          <p:cNvSpPr>
            <a:spLocks noGrp="1"/>
          </p:cNvSpPr>
          <p:nvPr>
            <p:ph type="body" sz="quarter" idx="28"/>
          </p:nvPr>
        </p:nvSpPr>
        <p:spPr>
          <a:xfrm>
            <a:off x="0" y="5706000"/>
            <a:ext cx="216000" cy="1152000"/>
          </a:xfrm>
        </p:spPr>
        <p:txBody>
          <a:bodyPr/>
          <a:lstStyle/>
          <a:p>
            <a:endParaRPr lang="en-US"/>
          </a:p>
        </p:txBody>
      </p:sp>
    </p:spTree>
    <p:extLst>
      <p:ext uri="{BB962C8B-B14F-4D97-AF65-F5344CB8AC3E}">
        <p14:creationId xmlns:p14="http://schemas.microsoft.com/office/powerpoint/2010/main" val="18654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09F463F-BA15-40CC-AD19-51502212E70B}"/>
              </a:ext>
            </a:extLst>
          </p:cNvPr>
          <p:cNvSpPr>
            <a:spLocks noGrp="1"/>
          </p:cNvSpPr>
          <p:nvPr>
            <p:ph sz="quarter" idx="24"/>
          </p:nvPr>
        </p:nvSpPr>
        <p:spPr/>
        <p:txBody>
          <a:bodyPr/>
          <a:lstStyle/>
          <a:p>
            <a:r>
              <a:rPr lang="da-DK" dirty="0"/>
              <a:t>Når der skal være min. 60 % grovfoder i ration kræver det en god kvalitet af græsensilage/græs for at opnå en fornuftig tilvækst så ungtyrene kan slagtes inden de bliver 14 mdr. </a:t>
            </a:r>
          </a:p>
          <a:p>
            <a:r>
              <a:rPr lang="da-DK" b="0" i="0" dirty="0">
                <a:solidFill>
                  <a:srgbClr val="212529"/>
                </a:solidFill>
                <a:effectLst/>
                <a:latin typeface="LF Press Sans"/>
              </a:rPr>
              <a:t>Overgangsperioden fra mælk til fast foder (3-6 </a:t>
            </a:r>
            <a:r>
              <a:rPr lang="da-DK" b="0" i="0" dirty="0" err="1">
                <a:solidFill>
                  <a:srgbClr val="212529"/>
                </a:solidFill>
                <a:effectLst/>
                <a:latin typeface="LF Press Sans"/>
              </a:rPr>
              <a:t>mdr</a:t>
            </a:r>
            <a:r>
              <a:rPr lang="da-DK" b="0" i="0" dirty="0">
                <a:solidFill>
                  <a:srgbClr val="212529"/>
                </a:solidFill>
                <a:effectLst/>
                <a:latin typeface="LF Press Sans"/>
              </a:rPr>
              <a:t>) er særdeles vigtig for at sikre at kalven ikke ’tabes’. Står man med en flot stor velfravænnet kalv, skal den holdes godt i gang. </a:t>
            </a:r>
          </a:p>
          <a:p>
            <a:r>
              <a:rPr lang="da-DK" b="0" i="0" dirty="0">
                <a:solidFill>
                  <a:srgbClr val="212529"/>
                </a:solidFill>
                <a:effectLst/>
                <a:latin typeface="LF Press Sans"/>
              </a:rPr>
              <a:t>Der skal være godt med energi og nok protein i rationen til de mindste tyrekalve. Mangler der protein vil tilvæksten blive markant forringet. Er struktur og fylde for stor, vil det begrænse sådanne kalves foderoptagelse og dermed energioptagelse, og tilvæksten vil blive for lav. </a:t>
            </a:r>
          </a:p>
          <a:p>
            <a:r>
              <a:rPr lang="da-DK" b="0" i="0" dirty="0">
                <a:solidFill>
                  <a:srgbClr val="212529"/>
                </a:solidFill>
                <a:effectLst/>
                <a:latin typeface="LF Press Sans"/>
              </a:rPr>
              <a:t>Derfor skal den del af rationen, som omfatter de 60 % grovfoder være relativ lav i fylde og høj i energi.</a:t>
            </a:r>
            <a:endParaRPr lang="da-DK" dirty="0"/>
          </a:p>
          <a:p>
            <a:endParaRPr lang="da-DK" dirty="0"/>
          </a:p>
          <a:p>
            <a:endParaRPr lang="da-DK" dirty="0"/>
          </a:p>
        </p:txBody>
      </p:sp>
      <p:sp>
        <p:nvSpPr>
          <p:cNvPr id="4" name="Titel 3">
            <a:extLst>
              <a:ext uri="{FF2B5EF4-FFF2-40B4-BE49-F238E27FC236}">
                <a16:creationId xmlns:a16="http://schemas.microsoft.com/office/drawing/2014/main" id="{3BCD1DDB-5F0B-46B8-B0B4-608046C88BCD}"/>
              </a:ext>
            </a:extLst>
          </p:cNvPr>
          <p:cNvSpPr>
            <a:spLocks noGrp="1"/>
          </p:cNvSpPr>
          <p:nvPr>
            <p:ph type="title"/>
          </p:nvPr>
        </p:nvSpPr>
        <p:spPr/>
        <p:txBody>
          <a:bodyPr/>
          <a:lstStyle/>
          <a:p>
            <a:r>
              <a:rPr lang="da-DK" dirty="0"/>
              <a:t>Fodring af økologiske ungtyre</a:t>
            </a:r>
          </a:p>
        </p:txBody>
      </p:sp>
      <p:sp>
        <p:nvSpPr>
          <p:cNvPr id="5" name="Pladsholder til tekst 4">
            <a:extLst>
              <a:ext uri="{FF2B5EF4-FFF2-40B4-BE49-F238E27FC236}">
                <a16:creationId xmlns:a16="http://schemas.microsoft.com/office/drawing/2014/main" id="{348F58A8-1E08-4F1F-B04E-42CD3C7C433C}"/>
              </a:ext>
            </a:extLst>
          </p:cNvPr>
          <p:cNvSpPr>
            <a:spLocks noGrp="1"/>
          </p:cNvSpPr>
          <p:nvPr>
            <p:ph type="body" sz="quarter" idx="27"/>
          </p:nvPr>
        </p:nvSpPr>
        <p:spPr/>
        <p:txBody>
          <a:bodyPr/>
          <a:lstStyle/>
          <a:p>
            <a:endParaRPr lang="da-DK"/>
          </a:p>
        </p:txBody>
      </p:sp>
      <p:sp>
        <p:nvSpPr>
          <p:cNvPr id="6" name="Pladsholder til tekst 5">
            <a:extLst>
              <a:ext uri="{FF2B5EF4-FFF2-40B4-BE49-F238E27FC236}">
                <a16:creationId xmlns:a16="http://schemas.microsoft.com/office/drawing/2014/main" id="{B83D5A16-2C69-4A8B-A225-F16614677EF6}"/>
              </a:ext>
            </a:extLst>
          </p:cNvPr>
          <p:cNvSpPr>
            <a:spLocks noGrp="1"/>
          </p:cNvSpPr>
          <p:nvPr>
            <p:ph type="body" sz="quarter" idx="28"/>
          </p:nvPr>
        </p:nvSpPr>
        <p:spPr/>
        <p:txBody>
          <a:bodyPr/>
          <a:lstStyle/>
          <a:p>
            <a:endParaRPr lang="da-DK"/>
          </a:p>
        </p:txBody>
      </p:sp>
      <p:pic>
        <p:nvPicPr>
          <p:cNvPr id="3074" name="Picture 2" descr="Produktion af øko-ungtyre med lav klimabelastning - Center for frilandsdyr">
            <a:extLst>
              <a:ext uri="{FF2B5EF4-FFF2-40B4-BE49-F238E27FC236}">
                <a16:creationId xmlns:a16="http://schemas.microsoft.com/office/drawing/2014/main" id="{4B8DBD46-E684-4CBD-9EC2-CA107314E86C}"/>
              </a:ext>
            </a:extLst>
          </p:cNvPr>
          <p:cNvPicPr>
            <a:picLocks noGrp="1" noChangeAspect="1" noChangeArrowheads="1"/>
          </p:cNvPicPr>
          <p:nvPr>
            <p:ph type="pic" sz="quarter" idx="14"/>
          </p:nvPr>
        </p:nvPicPr>
        <p:blipFill>
          <a:blip r:embed="rId2" cstate="print">
            <a:extLst>
              <a:ext uri="{28A0092B-C50C-407E-A947-70E740481C1C}">
                <a14:useLocalDpi xmlns:a14="http://schemas.microsoft.com/office/drawing/2010/main" val="0"/>
              </a:ext>
            </a:extLst>
          </a:blip>
          <a:srcRect l="28301" r="283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5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1C58FACF-9989-48F3-BEB6-B8244258630D}"/>
              </a:ext>
            </a:extLst>
          </p:cNvPr>
          <p:cNvPicPr>
            <a:picLocks noGrp="1" noChangeAspect="1"/>
          </p:cNvPicPr>
          <p:nvPr>
            <p:ph type="pic" sz="quarter" idx="14"/>
          </p:nvPr>
        </p:nvPicPr>
        <p:blipFill rotWithShape="1">
          <a:blip r:embed="rId2"/>
          <a:srcRect l="18660" r="32450" b="-1"/>
          <a:stretch/>
        </p:blipFill>
        <p:spPr>
          <a:xfrm>
            <a:off x="8029403" y="1549399"/>
            <a:ext cx="3600000" cy="4148139"/>
          </a:xfrm>
          <a:prstGeom prst="rect">
            <a:avLst/>
          </a:prstGeom>
          <a:noFill/>
        </p:spPr>
      </p:pic>
      <p:pic>
        <p:nvPicPr>
          <p:cNvPr id="9" name="Pladsholder til indhold 8">
            <a:extLst>
              <a:ext uri="{FF2B5EF4-FFF2-40B4-BE49-F238E27FC236}">
                <a16:creationId xmlns:a16="http://schemas.microsoft.com/office/drawing/2014/main" id="{9EBBC4F8-DD3E-43A9-BF84-113127C608B3}"/>
              </a:ext>
            </a:extLst>
          </p:cNvPr>
          <p:cNvPicPr>
            <a:picLocks noGrp="1" noChangeAspect="1"/>
          </p:cNvPicPr>
          <p:nvPr>
            <p:ph sz="quarter" idx="24"/>
          </p:nvPr>
        </p:nvPicPr>
        <p:blipFill>
          <a:blip r:embed="rId3"/>
          <a:stretch>
            <a:fillRect/>
          </a:stretch>
        </p:blipFill>
        <p:spPr>
          <a:xfrm>
            <a:off x="1959429" y="1100717"/>
            <a:ext cx="5030906" cy="5724000"/>
          </a:xfrm>
        </p:spPr>
      </p:pic>
      <p:sp>
        <p:nvSpPr>
          <p:cNvPr id="4" name="Titel 3">
            <a:extLst>
              <a:ext uri="{FF2B5EF4-FFF2-40B4-BE49-F238E27FC236}">
                <a16:creationId xmlns:a16="http://schemas.microsoft.com/office/drawing/2014/main" id="{425BB0E2-1535-467F-9E57-75F935CAE290}"/>
              </a:ext>
            </a:extLst>
          </p:cNvPr>
          <p:cNvSpPr>
            <a:spLocks noGrp="1"/>
          </p:cNvSpPr>
          <p:nvPr>
            <p:ph type="title"/>
          </p:nvPr>
        </p:nvSpPr>
        <p:spPr>
          <a:xfrm>
            <a:off x="529792" y="392885"/>
            <a:ext cx="9385731" cy="711638"/>
          </a:xfrm>
        </p:spPr>
        <p:txBody>
          <a:bodyPr anchor="ctr">
            <a:normAutofit/>
          </a:bodyPr>
          <a:lstStyle/>
          <a:p>
            <a:r>
              <a:rPr lang="da-DK" dirty="0"/>
              <a:t>Eksempel på foderplan </a:t>
            </a:r>
            <a:r>
              <a:rPr lang="da-DK" dirty="0" err="1"/>
              <a:t>Øko</a:t>
            </a:r>
            <a:r>
              <a:rPr lang="da-DK" dirty="0"/>
              <a:t> ungtyre</a:t>
            </a:r>
          </a:p>
        </p:txBody>
      </p:sp>
      <p:sp>
        <p:nvSpPr>
          <p:cNvPr id="14" name="Text Placeholder 4">
            <a:extLst>
              <a:ext uri="{FF2B5EF4-FFF2-40B4-BE49-F238E27FC236}">
                <a16:creationId xmlns:a16="http://schemas.microsoft.com/office/drawing/2014/main" id="{3C314678-CD80-4D70-AF20-4F917CEE30DD}"/>
              </a:ext>
            </a:extLst>
          </p:cNvPr>
          <p:cNvSpPr>
            <a:spLocks noGrp="1"/>
          </p:cNvSpPr>
          <p:nvPr>
            <p:ph type="body" sz="quarter" idx="27"/>
          </p:nvPr>
        </p:nvSpPr>
        <p:spPr>
          <a:xfrm>
            <a:off x="0" y="0"/>
            <a:ext cx="216000" cy="5724000"/>
          </a:xfrm>
        </p:spPr>
        <p:txBody>
          <a:bodyPr/>
          <a:lstStyle/>
          <a:p>
            <a:endParaRPr lang="en-US"/>
          </a:p>
        </p:txBody>
      </p:sp>
      <p:sp>
        <p:nvSpPr>
          <p:cNvPr id="16" name="Text Placeholder 5">
            <a:extLst>
              <a:ext uri="{FF2B5EF4-FFF2-40B4-BE49-F238E27FC236}">
                <a16:creationId xmlns:a16="http://schemas.microsoft.com/office/drawing/2014/main" id="{696A5403-EDAD-4A0F-95A8-7D3144B70BEA}"/>
              </a:ext>
            </a:extLst>
          </p:cNvPr>
          <p:cNvSpPr>
            <a:spLocks noGrp="1"/>
          </p:cNvSpPr>
          <p:nvPr>
            <p:ph type="body" sz="quarter" idx="28"/>
          </p:nvPr>
        </p:nvSpPr>
        <p:spPr>
          <a:xfrm>
            <a:off x="0" y="5706000"/>
            <a:ext cx="216000" cy="1152000"/>
          </a:xfrm>
        </p:spPr>
        <p:txBody>
          <a:bodyPr/>
          <a:lstStyle/>
          <a:p>
            <a:endParaRPr lang="en-US"/>
          </a:p>
        </p:txBody>
      </p:sp>
    </p:spTree>
    <p:extLst>
      <p:ext uri="{BB962C8B-B14F-4D97-AF65-F5344CB8AC3E}">
        <p14:creationId xmlns:p14="http://schemas.microsoft.com/office/powerpoint/2010/main" val="417797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88CEC20-6926-4FD8-B3DC-70724C826471}"/>
              </a:ext>
            </a:extLst>
          </p:cNvPr>
          <p:cNvSpPr>
            <a:spLocks noGrp="1"/>
          </p:cNvSpPr>
          <p:nvPr>
            <p:ph type="title"/>
          </p:nvPr>
        </p:nvSpPr>
        <p:spPr>
          <a:xfrm>
            <a:off x="529792" y="392885"/>
            <a:ext cx="9385731" cy="711638"/>
          </a:xfrm>
        </p:spPr>
        <p:txBody>
          <a:bodyPr/>
          <a:lstStyle/>
          <a:p>
            <a:r>
              <a:rPr lang="en-US" dirty="0" err="1"/>
              <a:t>Slagteresulater</a:t>
            </a:r>
            <a:r>
              <a:rPr lang="en-US" dirty="0"/>
              <a:t> </a:t>
            </a:r>
            <a:r>
              <a:rPr lang="en-US" dirty="0" err="1"/>
              <a:t>sommer</a:t>
            </a:r>
            <a:r>
              <a:rPr lang="en-US" dirty="0"/>
              <a:t> 2021</a:t>
            </a:r>
          </a:p>
        </p:txBody>
      </p:sp>
      <p:sp>
        <p:nvSpPr>
          <p:cNvPr id="15" name="Text Placeholder 3">
            <a:extLst>
              <a:ext uri="{FF2B5EF4-FFF2-40B4-BE49-F238E27FC236}">
                <a16:creationId xmlns:a16="http://schemas.microsoft.com/office/drawing/2014/main" id="{FE906FFE-E3F7-4BDE-9DE9-D37879ACB106}"/>
              </a:ext>
            </a:extLst>
          </p:cNvPr>
          <p:cNvSpPr>
            <a:spLocks noGrp="1"/>
          </p:cNvSpPr>
          <p:nvPr>
            <p:ph type="body" sz="quarter" idx="25"/>
          </p:nvPr>
        </p:nvSpPr>
        <p:spPr>
          <a:xfrm>
            <a:off x="0" y="0"/>
            <a:ext cx="216000" cy="5724000"/>
          </a:xfrm>
        </p:spPr>
        <p:txBody>
          <a:bodyPr/>
          <a:lstStyle/>
          <a:p>
            <a:endParaRPr lang="en-US"/>
          </a:p>
        </p:txBody>
      </p:sp>
      <p:sp>
        <p:nvSpPr>
          <p:cNvPr id="17" name="Text Placeholder 4">
            <a:extLst>
              <a:ext uri="{FF2B5EF4-FFF2-40B4-BE49-F238E27FC236}">
                <a16:creationId xmlns:a16="http://schemas.microsoft.com/office/drawing/2014/main" id="{C3856236-FAA9-44D5-87F8-769C5EFD4699}"/>
              </a:ext>
            </a:extLst>
          </p:cNvPr>
          <p:cNvSpPr>
            <a:spLocks noGrp="1"/>
          </p:cNvSpPr>
          <p:nvPr>
            <p:ph type="body" sz="quarter" idx="24"/>
          </p:nvPr>
        </p:nvSpPr>
        <p:spPr>
          <a:xfrm>
            <a:off x="0" y="5706000"/>
            <a:ext cx="216000" cy="1152000"/>
          </a:xfrm>
        </p:spPr>
        <p:txBody>
          <a:bodyPr/>
          <a:lstStyle/>
          <a:p>
            <a:endParaRPr lang="en-US"/>
          </a:p>
        </p:txBody>
      </p:sp>
      <p:pic>
        <p:nvPicPr>
          <p:cNvPr id="12" name="Pladsholder til indhold 11">
            <a:extLst>
              <a:ext uri="{FF2B5EF4-FFF2-40B4-BE49-F238E27FC236}">
                <a16:creationId xmlns:a16="http://schemas.microsoft.com/office/drawing/2014/main" id="{4EF2F3C6-7C69-4592-9772-8F53D272DD4D}"/>
              </a:ext>
            </a:extLst>
          </p:cNvPr>
          <p:cNvPicPr>
            <a:picLocks noGrp="1" noChangeAspect="1"/>
          </p:cNvPicPr>
          <p:nvPr>
            <p:ph sz="quarter" idx="21"/>
          </p:nvPr>
        </p:nvPicPr>
        <p:blipFill>
          <a:blip r:embed="rId2"/>
          <a:stretch>
            <a:fillRect/>
          </a:stretch>
        </p:blipFill>
        <p:spPr>
          <a:xfrm>
            <a:off x="525520" y="1278295"/>
            <a:ext cx="10863149" cy="4096138"/>
          </a:xfrm>
        </p:spPr>
      </p:pic>
    </p:spTree>
    <p:extLst>
      <p:ext uri="{BB962C8B-B14F-4D97-AF65-F5344CB8AC3E}">
        <p14:creationId xmlns:p14="http://schemas.microsoft.com/office/powerpoint/2010/main" val="24294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4879D9D8-E05E-4512-B1F8-11D25A8D95CF}"/>
              </a:ext>
            </a:extLst>
          </p:cNvPr>
          <p:cNvPicPr>
            <a:picLocks noGrp="1" noChangeAspect="1"/>
          </p:cNvPicPr>
          <p:nvPr>
            <p:ph sz="quarter" idx="21"/>
          </p:nvPr>
        </p:nvPicPr>
        <p:blipFill>
          <a:blip r:embed="rId2"/>
          <a:stretch>
            <a:fillRect/>
          </a:stretch>
        </p:blipFill>
        <p:spPr>
          <a:xfrm>
            <a:off x="1260428" y="1974079"/>
            <a:ext cx="10035192" cy="887921"/>
          </a:xfrm>
        </p:spPr>
      </p:pic>
      <p:sp>
        <p:nvSpPr>
          <p:cNvPr id="11" name="Pladsholder til tekst 10">
            <a:extLst>
              <a:ext uri="{FF2B5EF4-FFF2-40B4-BE49-F238E27FC236}">
                <a16:creationId xmlns:a16="http://schemas.microsoft.com/office/drawing/2014/main" id="{EBA30386-838A-460D-829B-E0C272B1F010}"/>
              </a:ext>
            </a:extLst>
          </p:cNvPr>
          <p:cNvSpPr>
            <a:spLocks noGrp="1"/>
          </p:cNvSpPr>
          <p:nvPr>
            <p:ph type="body" sz="quarter" idx="25"/>
          </p:nvPr>
        </p:nvSpPr>
        <p:spPr/>
        <p:txBody>
          <a:bodyPr/>
          <a:lstStyle/>
          <a:p>
            <a:endParaRPr lang="da-DK"/>
          </a:p>
        </p:txBody>
      </p:sp>
      <p:sp>
        <p:nvSpPr>
          <p:cNvPr id="10" name="Pladsholder til tekst 9">
            <a:extLst>
              <a:ext uri="{FF2B5EF4-FFF2-40B4-BE49-F238E27FC236}">
                <a16:creationId xmlns:a16="http://schemas.microsoft.com/office/drawing/2014/main" id="{1402E513-FD30-45D3-BA28-459CAB7499FB}"/>
              </a:ext>
            </a:extLst>
          </p:cNvPr>
          <p:cNvSpPr>
            <a:spLocks noGrp="1"/>
          </p:cNvSpPr>
          <p:nvPr>
            <p:ph type="body" sz="quarter" idx="24"/>
          </p:nvPr>
        </p:nvSpPr>
        <p:spPr/>
        <p:txBody>
          <a:bodyPr/>
          <a:lstStyle/>
          <a:p>
            <a:endParaRPr lang="da-DK"/>
          </a:p>
        </p:txBody>
      </p:sp>
      <p:sp>
        <p:nvSpPr>
          <p:cNvPr id="2" name="Titel 1">
            <a:extLst>
              <a:ext uri="{FF2B5EF4-FFF2-40B4-BE49-F238E27FC236}">
                <a16:creationId xmlns:a16="http://schemas.microsoft.com/office/drawing/2014/main" id="{A804C25B-BB51-4DA3-B47D-AE25FEA16B1C}"/>
              </a:ext>
            </a:extLst>
          </p:cNvPr>
          <p:cNvSpPr>
            <a:spLocks noGrp="1"/>
          </p:cNvSpPr>
          <p:nvPr>
            <p:ph type="title"/>
          </p:nvPr>
        </p:nvSpPr>
        <p:spPr/>
        <p:txBody>
          <a:bodyPr/>
          <a:lstStyle/>
          <a:p>
            <a:r>
              <a:rPr lang="da-DK" dirty="0" err="1"/>
              <a:t>Slagteresulater</a:t>
            </a:r>
            <a:r>
              <a:rPr lang="da-DK" dirty="0"/>
              <a:t> sommer 2021 </a:t>
            </a:r>
            <a:r>
              <a:rPr lang="da-DK" dirty="0" err="1"/>
              <a:t>vs</a:t>
            </a:r>
            <a:r>
              <a:rPr lang="da-DK" dirty="0"/>
              <a:t> 2019 gn snit</a:t>
            </a:r>
          </a:p>
        </p:txBody>
      </p:sp>
      <p:pic>
        <p:nvPicPr>
          <p:cNvPr id="9" name="Billede 8">
            <a:extLst>
              <a:ext uri="{FF2B5EF4-FFF2-40B4-BE49-F238E27FC236}">
                <a16:creationId xmlns:a16="http://schemas.microsoft.com/office/drawing/2014/main" id="{B5AE82F7-0371-4A17-82FA-70C2A03E426D}"/>
              </a:ext>
            </a:extLst>
          </p:cNvPr>
          <p:cNvPicPr>
            <a:picLocks noChangeAspect="1"/>
          </p:cNvPicPr>
          <p:nvPr/>
        </p:nvPicPr>
        <p:blipFill>
          <a:blip r:embed="rId3"/>
          <a:stretch>
            <a:fillRect/>
          </a:stretch>
        </p:blipFill>
        <p:spPr>
          <a:xfrm>
            <a:off x="1262469" y="4228007"/>
            <a:ext cx="10640926" cy="1258816"/>
          </a:xfrm>
          <a:prstGeom prst="rect">
            <a:avLst/>
          </a:prstGeom>
        </p:spPr>
      </p:pic>
      <p:sp>
        <p:nvSpPr>
          <p:cNvPr id="14" name="Tekstfelt 13">
            <a:extLst>
              <a:ext uri="{FF2B5EF4-FFF2-40B4-BE49-F238E27FC236}">
                <a16:creationId xmlns:a16="http://schemas.microsoft.com/office/drawing/2014/main" id="{4AC02870-DF4E-4C89-83E9-92BF18CB04A1}"/>
              </a:ext>
            </a:extLst>
          </p:cNvPr>
          <p:cNvSpPr txBox="1"/>
          <p:nvPr/>
        </p:nvSpPr>
        <p:spPr>
          <a:xfrm flipH="1">
            <a:off x="1444304" y="1777525"/>
            <a:ext cx="1367262" cy="215444"/>
          </a:xfrm>
          <a:prstGeom prst="rect">
            <a:avLst/>
          </a:prstGeom>
          <a:noFill/>
        </p:spPr>
        <p:txBody>
          <a:bodyPr wrap="square" lIns="0" tIns="0" rIns="0" bIns="0" rtlCol="0">
            <a:spAutoFit/>
          </a:bodyPr>
          <a:lstStyle/>
          <a:p>
            <a:r>
              <a:rPr lang="da-DK" sz="1400" dirty="0"/>
              <a:t>2021</a:t>
            </a:r>
          </a:p>
        </p:txBody>
      </p:sp>
      <p:sp>
        <p:nvSpPr>
          <p:cNvPr id="15" name="Tekstfelt 14">
            <a:extLst>
              <a:ext uri="{FF2B5EF4-FFF2-40B4-BE49-F238E27FC236}">
                <a16:creationId xmlns:a16="http://schemas.microsoft.com/office/drawing/2014/main" id="{7795DA85-AF65-4CE3-A533-B953DE386F36}"/>
              </a:ext>
            </a:extLst>
          </p:cNvPr>
          <p:cNvSpPr txBox="1"/>
          <p:nvPr/>
        </p:nvSpPr>
        <p:spPr>
          <a:xfrm flipH="1">
            <a:off x="1444369" y="4059252"/>
            <a:ext cx="1076640" cy="215444"/>
          </a:xfrm>
          <a:prstGeom prst="rect">
            <a:avLst/>
          </a:prstGeom>
          <a:noFill/>
        </p:spPr>
        <p:txBody>
          <a:bodyPr wrap="square" lIns="0" tIns="0" rIns="0" bIns="0" rtlCol="0">
            <a:spAutoFit/>
          </a:bodyPr>
          <a:lstStyle/>
          <a:p>
            <a:r>
              <a:rPr lang="da-DK" sz="1400" dirty="0"/>
              <a:t>2019</a:t>
            </a:r>
          </a:p>
        </p:txBody>
      </p:sp>
    </p:spTree>
    <p:extLst>
      <p:ext uri="{BB962C8B-B14F-4D97-AF65-F5344CB8AC3E}">
        <p14:creationId xmlns:p14="http://schemas.microsoft.com/office/powerpoint/2010/main" val="22635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BF4AE-F54C-4D65-AA4C-27482FAEC546}"/>
              </a:ext>
            </a:extLst>
          </p:cNvPr>
          <p:cNvSpPr>
            <a:spLocks noGrp="1"/>
          </p:cNvSpPr>
          <p:nvPr>
            <p:ph type="title"/>
          </p:nvPr>
        </p:nvSpPr>
        <p:spPr/>
        <p:txBody>
          <a:bodyPr/>
          <a:lstStyle/>
          <a:p>
            <a:r>
              <a:rPr lang="da-DK" dirty="0" err="1"/>
              <a:t>Øko</a:t>
            </a:r>
            <a:r>
              <a:rPr lang="da-DK" dirty="0"/>
              <a:t> Ungtyr krav til slagtedyr</a:t>
            </a:r>
          </a:p>
        </p:txBody>
      </p:sp>
      <p:pic>
        <p:nvPicPr>
          <p:cNvPr id="7" name="Pladsholder til indhold 6">
            <a:extLst>
              <a:ext uri="{FF2B5EF4-FFF2-40B4-BE49-F238E27FC236}">
                <a16:creationId xmlns:a16="http://schemas.microsoft.com/office/drawing/2014/main" id="{E0AD0E48-1DE9-40C8-9854-F8792754B963}"/>
              </a:ext>
            </a:extLst>
          </p:cNvPr>
          <p:cNvPicPr>
            <a:picLocks noGrp="1" noChangeAspect="1"/>
          </p:cNvPicPr>
          <p:nvPr>
            <p:ph sz="quarter" idx="21"/>
          </p:nvPr>
        </p:nvPicPr>
        <p:blipFill>
          <a:blip r:embed="rId2"/>
          <a:stretch>
            <a:fillRect/>
          </a:stretch>
        </p:blipFill>
        <p:spPr>
          <a:xfrm>
            <a:off x="108000" y="1448512"/>
            <a:ext cx="12995407" cy="2468119"/>
          </a:xfrm>
        </p:spPr>
      </p:pic>
      <p:sp>
        <p:nvSpPr>
          <p:cNvPr id="4" name="Pladsholder til tekst 3">
            <a:extLst>
              <a:ext uri="{FF2B5EF4-FFF2-40B4-BE49-F238E27FC236}">
                <a16:creationId xmlns:a16="http://schemas.microsoft.com/office/drawing/2014/main" id="{ACBA5662-F053-4C51-8509-F64CEEC61DD6}"/>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66C2F67-15DD-463F-B8E6-9E6E0C81EB1D}"/>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196237289"/>
      </p:ext>
    </p:extLst>
  </p:cSld>
  <p:clrMapOvr>
    <a:masterClrMapping/>
  </p:clrMapOvr>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8238065-BBDA-4254-B6B8-6184174FADB0}"/>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7C7E8346-7CED-4EA0-9479-E33FAE3F09B6}"/>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ABF8330-EABD-435A-AE91-C0F404BCE18C}"/>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B4C1204-3765-469F-BA20-EA01D3E84BF1}"/>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5B8A47E8-E1B5-436D-9AA0-B1FA5122A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TotalTime>
  <Words>273</Words>
  <Application>Microsoft Office PowerPoint</Application>
  <PresentationFormat>Brugerdefineret</PresentationFormat>
  <Paragraphs>18</Paragraphs>
  <Slides>7</Slides>
  <Notes>0</Notes>
  <HiddenSlides>0</HiddenSlides>
  <MMClips>0</MMClips>
  <ScaleCrop>false</ScaleCrop>
  <HeadingPairs>
    <vt:vector size="6" baseType="variant">
      <vt:variant>
        <vt:lpstr>Benyttede skrifttyper</vt:lpstr>
      </vt:variant>
      <vt:variant>
        <vt:i4>3</vt:i4>
      </vt:variant>
      <vt:variant>
        <vt:lpstr>Tema</vt:lpstr>
      </vt:variant>
      <vt:variant>
        <vt:i4>5</vt:i4>
      </vt:variant>
      <vt:variant>
        <vt:lpstr>Slidetitler</vt:lpstr>
      </vt:variant>
      <vt:variant>
        <vt:i4>7</vt:i4>
      </vt:variant>
    </vt:vector>
  </HeadingPairs>
  <TitlesOfParts>
    <vt:vector size="15" baseType="lpstr">
      <vt:lpstr>Arial</vt:lpstr>
      <vt:lpstr>Calibri</vt:lpstr>
      <vt:lpstr>LF Press Sans</vt:lpstr>
      <vt:lpstr>LF PPT - Noget af det bedste i verden.</vt:lpstr>
      <vt:lpstr>LF PPT - Noget at leve af. Noget at leve for.</vt:lpstr>
      <vt:lpstr>LF PPT - Vækst i balance</vt:lpstr>
      <vt:lpstr>LF PPT - Illustrationer i bunden</vt:lpstr>
      <vt:lpstr>LF PPT - SEGES</vt:lpstr>
      <vt:lpstr>Øko ungtyre -  Fodring og produktionsresultater </vt:lpstr>
      <vt:lpstr>Fodring af økologiske ungtyre</vt:lpstr>
      <vt:lpstr>Fodring af økologiske ungtyre</vt:lpstr>
      <vt:lpstr>Eksempel på foderplan Øko ungtyre</vt:lpstr>
      <vt:lpstr>Slagteresulater sommer 2021</vt:lpstr>
      <vt:lpstr>Slagteresulater sommer 2021 vs 2019 gn snit</vt:lpstr>
      <vt:lpstr>Øko Ungtyr krav til slagtedyr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 ungtyre.</dc:title>
  <dc:subject/>
  <dc:creator>Per Spleth</dc:creator>
  <cp:keywords/>
  <dc:description/>
  <cp:lastModifiedBy>Kirstine Flintholm Jørgensen (KIFJO)</cp:lastModifiedBy>
  <cp:revision>14</cp:revision>
  <cp:lastPrinted>2021-09-16T11:16:14Z</cp:lastPrinted>
  <dcterms:created xsi:type="dcterms:W3CDTF">2021-09-16T07:13:58Z</dcterms:created>
  <dcterms:modified xsi:type="dcterms:W3CDTF">2021-09-30T08:03:05Z</dcterms:modified>
  <cp:category/>
</cp:coreProperties>
</file>